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1"/>
  </p:notesMasterIdLst>
  <p:sldIdLst>
    <p:sldId id="256" r:id="rId2"/>
    <p:sldId id="393" r:id="rId3"/>
    <p:sldId id="421" r:id="rId4"/>
    <p:sldId id="413" r:id="rId5"/>
    <p:sldId id="414" r:id="rId6"/>
    <p:sldId id="415" r:id="rId7"/>
    <p:sldId id="416" r:id="rId8"/>
    <p:sldId id="417" r:id="rId9"/>
    <p:sldId id="419" r:id="rId10"/>
    <p:sldId id="395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8" r:id="rId22"/>
    <p:sldId id="409" r:id="rId23"/>
    <p:sldId id="410" r:id="rId24"/>
    <p:sldId id="433" r:id="rId25"/>
    <p:sldId id="434" r:id="rId26"/>
    <p:sldId id="435" r:id="rId27"/>
    <p:sldId id="436" r:id="rId28"/>
    <p:sldId id="437" r:id="rId29"/>
    <p:sldId id="440" r:id="rId30"/>
    <p:sldId id="441" r:id="rId31"/>
    <p:sldId id="442" r:id="rId32"/>
    <p:sldId id="438" r:id="rId33"/>
    <p:sldId id="439" r:id="rId34"/>
    <p:sldId id="443" r:id="rId35"/>
    <p:sldId id="444" r:id="rId36"/>
    <p:sldId id="445" r:id="rId37"/>
    <p:sldId id="431" r:id="rId38"/>
    <p:sldId id="396" r:id="rId39"/>
    <p:sldId id="422" r:id="rId40"/>
    <p:sldId id="423" r:id="rId41"/>
    <p:sldId id="424" r:id="rId42"/>
    <p:sldId id="426" r:id="rId43"/>
    <p:sldId id="425" r:id="rId44"/>
    <p:sldId id="427" r:id="rId45"/>
    <p:sldId id="428" r:id="rId46"/>
    <p:sldId id="429" r:id="rId47"/>
    <p:sldId id="432" r:id="rId48"/>
    <p:sldId id="430" r:id="rId49"/>
    <p:sldId id="446" r:id="rId50"/>
    <p:sldId id="451" r:id="rId51"/>
    <p:sldId id="452" r:id="rId52"/>
    <p:sldId id="453" r:id="rId53"/>
    <p:sldId id="454" r:id="rId54"/>
    <p:sldId id="455" r:id="rId55"/>
    <p:sldId id="447" r:id="rId56"/>
    <p:sldId id="448" r:id="rId57"/>
    <p:sldId id="449" r:id="rId58"/>
    <p:sldId id="450" r:id="rId59"/>
    <p:sldId id="457" r:id="rId60"/>
    <p:sldId id="461" r:id="rId61"/>
    <p:sldId id="458" r:id="rId62"/>
    <p:sldId id="459" r:id="rId63"/>
    <p:sldId id="462" r:id="rId64"/>
    <p:sldId id="464" r:id="rId65"/>
    <p:sldId id="465" r:id="rId66"/>
    <p:sldId id="466" r:id="rId67"/>
    <p:sldId id="463" r:id="rId68"/>
    <p:sldId id="456" r:id="rId69"/>
    <p:sldId id="271" r:id="rId70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7DE94-DCE7-45F4-85C6-6AA176189644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392BD-D7C0-4518-9236-77FA64892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23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0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0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0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1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1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1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1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2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2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12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3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3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4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4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4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4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5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ayout5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6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6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6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8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8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8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9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9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bg1"/>
                </a:solidFill>
              </a:rPr>
              <a:t>12/11/2017</a:t>
            </a:fld>
            <a:endParaRPr sz="1200">
              <a:solidFill>
                <a:schemeClr val="bg1"/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ctr"/>
            <a:endParaRPr sz="1200">
              <a:solidFill>
                <a:schemeClr val="bg1"/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bg1"/>
                </a:solidFill>
              </a:rPr>
              <a:t>‹#›</a:t>
            </a:fld>
            <a:endParaRPr sz="12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37539-E28D-4AD0-8BCA-E818CD5BA5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60319"/>
            <a:ext cx="1403648" cy="5571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hyperlink" Target="https://deepmind.com/blog/wavenet-generative-model-raw-audio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hyperlink" Target="https://carpedm20.github.io/tacotron/" TargetMode="External"/><Relationship Id="rId4" Type="http://schemas.openxmlformats.org/officeDocument/2006/relationships/hyperlink" Target="https://google.github.io/tacotron/publications/tacotron/index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hyperlink" Target="https://dnddnjs.gitbooks.io/rl/content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iqXKQf2BOSE" TargetMode="Externa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lideshare.net/zenithon/alphago" TargetMode="Externa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325604" y="3145801"/>
            <a:ext cx="2064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서울대학교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&amp; V.DO</a:t>
            </a:r>
            <a:r>
              <a:rPr lang="en-US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/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</a:rPr>
              <a:t>김대식</a:t>
            </a:r>
            <a:endParaRPr sz="120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1_shape2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1_shape3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1_shape5"/>
          <p:cNvSpPr/>
          <p:nvPr/>
        </p:nvSpPr>
        <p:spPr>
          <a:xfrm>
            <a:off x="323528" y="980728"/>
            <a:ext cx="8229600" cy="17281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텐서플로를  활용한</a:t>
            </a:r>
            <a:endParaRPr lang="en-US" altLang="ko-KR" sz="4200" b="1" spc="-150" dirty="0">
              <a:latin typeface="+mj-ea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딥러닝 </a:t>
            </a:r>
            <a:r>
              <a:rPr lang="en-US" altLang="ko-KR" sz="4200" b="1" spc="-150" dirty="0">
                <a:latin typeface="+mj-ea"/>
              </a:rPr>
              <a:t>#8</a:t>
            </a:r>
            <a:endParaRPr sz="42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8B963B-8E9E-42AB-95EE-3FA018DFF0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30" y="6146565"/>
            <a:ext cx="1259632" cy="500018"/>
          </a:xfrm>
          <a:prstGeom prst="rect">
            <a:avLst/>
          </a:prstGeom>
        </p:spPr>
      </p:pic>
      <p:pic>
        <p:nvPicPr>
          <p:cNvPr id="1032" name="Picture 8" descr="관련 이미지">
            <a:extLst>
              <a:ext uri="{FF2B5EF4-FFF2-40B4-BE49-F238E27FC236}">
                <a16:creationId xmlns:a16="http://schemas.microsoft.com/office/drawing/2014/main" id="{A98ADD3C-1E34-4C15-8972-7004F5DDE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467544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5">
            <a:extLst>
              <a:ext uri="{FF2B5EF4-FFF2-40B4-BE49-F238E27FC236}">
                <a16:creationId xmlns:a16="http://schemas.microsoft.com/office/drawing/2014/main" id="{6C8825F1-1588-4F55-91F1-2469FD93F95E}"/>
              </a:ext>
            </a:extLst>
          </p:cNvPr>
          <p:cNvSpPr/>
          <p:nvPr/>
        </p:nvSpPr>
        <p:spPr>
          <a:xfrm>
            <a:off x="323528" y="589135"/>
            <a:ext cx="8229600" cy="50009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600" b="1" spc="-150" dirty="0">
                <a:latin typeface="+mj-ea"/>
              </a:rPr>
              <a:t>아티스트를 위한 머신러닝 </a:t>
            </a:r>
            <a:r>
              <a:rPr lang="en-US" altLang="ko-KR" sz="1600" b="1" spc="-150" dirty="0">
                <a:latin typeface="+mj-ea"/>
              </a:rPr>
              <a:t>&amp; </a:t>
            </a:r>
            <a:r>
              <a:rPr lang="ko-KR" altLang="en-US" sz="1600" b="1" spc="-150" dirty="0">
                <a:latin typeface="+mj-ea"/>
              </a:rPr>
              <a:t>딥러닝</a:t>
            </a:r>
            <a:endParaRPr sz="16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spc="-80" dirty="0"/>
              <a:t>Object Detection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050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9BBAE4-C104-491D-AE04-D02E04656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4939"/>
            <a:ext cx="9144000" cy="45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7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6A9E4D-D8DB-4130-8FB9-D79A05A56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9404"/>
            <a:ext cx="9144000" cy="45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6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804F99-1CEE-4EE9-930F-A4CB77786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1526"/>
            <a:ext cx="9144000" cy="46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2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77AD71-3F20-4C7C-B911-33EAD9DA5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3272"/>
            <a:ext cx="9144000" cy="45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5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A6D607-0694-4F9B-9FC1-C44BD5530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9537"/>
            <a:ext cx="9144000" cy="43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2FA0B2-366F-41E3-AA5C-C84826AA5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2282"/>
            <a:ext cx="9144000" cy="45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4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4A463B-E9D7-4837-B571-1E70A842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4122"/>
            <a:ext cx="9144000" cy="46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0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35D83F-ACD1-4ED6-90D6-19F36C0AB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7183"/>
            <a:ext cx="9144000" cy="45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09423A-BEDB-4285-B062-F4E54DC6B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794"/>
            <a:ext cx="9144000" cy="46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4A3FB3-9704-4E22-9C13-D5C249B0A503}"/>
              </a:ext>
            </a:extLst>
          </p:cNvPr>
          <p:cNvSpPr txBox="1">
            <a:spLocks/>
          </p:cNvSpPr>
          <p:nvPr/>
        </p:nvSpPr>
        <p:spPr>
          <a:xfrm>
            <a:off x="1619672" y="713828"/>
            <a:ext cx="7272808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Avenir Book" charset="0"/>
                <a:ea typeface="Avenir Book" charset="0"/>
                <a:cs typeface="Avenir Book" charset="0"/>
              </a:rPr>
              <a:t>마지막 시간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FC5B2B-2942-4D82-BB76-1ED7C0E1A867}"/>
              </a:ext>
            </a:extLst>
          </p:cNvPr>
          <p:cNvSpPr txBox="1">
            <a:spLocks/>
          </p:cNvSpPr>
          <p:nvPr/>
        </p:nvSpPr>
        <p:spPr>
          <a:xfrm>
            <a:off x="1547664" y="1554406"/>
            <a:ext cx="10515600" cy="45196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2400" dirty="0">
                <a:latin typeface="+mn-ea"/>
                <a:cs typeface="Avenir Book" charset="0"/>
              </a:rPr>
              <a:t>못다한 주제들</a:t>
            </a:r>
            <a:endParaRPr lang="en-US" altLang="ko-KR" sz="2400" dirty="0">
              <a:latin typeface="+mn-ea"/>
              <a:cs typeface="Avenir Book" charset="0"/>
            </a:endParaRPr>
          </a:p>
          <a:p>
            <a:pPr lvl="1">
              <a:lnSpc>
                <a:spcPct val="200000"/>
              </a:lnSpc>
            </a:pPr>
            <a:r>
              <a:rPr lang="en-US" sz="1600" dirty="0">
                <a:latin typeface="+mn-ea"/>
                <a:cs typeface="Avenir Book" charset="0"/>
              </a:rPr>
              <a:t>Vision Tasks + Attention</a:t>
            </a:r>
          </a:p>
          <a:p>
            <a:pPr lvl="1">
              <a:lnSpc>
                <a:spcPct val="200000"/>
              </a:lnSpc>
            </a:pPr>
            <a:r>
              <a:rPr lang="en-US" sz="1600" dirty="0">
                <a:latin typeface="+mn-ea"/>
                <a:cs typeface="Avenir Book" charset="0"/>
              </a:rPr>
              <a:t>Audio Tasks</a:t>
            </a:r>
          </a:p>
          <a:p>
            <a:pPr lvl="1">
              <a:lnSpc>
                <a:spcPct val="200000"/>
              </a:lnSpc>
            </a:pPr>
            <a:r>
              <a:rPr lang="en-US" sz="1600" dirty="0">
                <a:latin typeface="+mn-ea"/>
                <a:cs typeface="Avenir Book" charset="0"/>
              </a:rPr>
              <a:t>Deep reinforcement learning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+mn-ea"/>
                <a:cs typeface="Avenir Book" charset="0"/>
              </a:rPr>
              <a:t>Discussion or QA</a:t>
            </a:r>
          </a:p>
          <a:p>
            <a:pPr lvl="1">
              <a:lnSpc>
                <a:spcPct val="200000"/>
              </a:lnSpc>
            </a:pPr>
            <a:r>
              <a:rPr lang="ko-KR" altLang="en-US" sz="1600" dirty="0">
                <a:latin typeface="+mn-ea"/>
                <a:cs typeface="Avenir Book" charset="0"/>
              </a:rPr>
              <a:t>현업과 관련된 다양한 이야기</a:t>
            </a:r>
            <a:endParaRPr lang="en-US" sz="1600" dirty="0">
              <a:latin typeface="+mn-ea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94CE35-C803-47E8-9E0E-CBF0E9435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0470"/>
            <a:ext cx="9144000" cy="467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4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C08FB7-C272-4B75-BB63-5D0CB730F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7868"/>
            <a:ext cx="9144000" cy="452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20DF40-42DC-48AC-A418-91993989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2177"/>
            <a:ext cx="9144000" cy="471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D63E26-08B5-4D86-9941-AA8CB5DC8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1356"/>
            <a:ext cx="9144000" cy="45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0D74BE-2D4D-438F-B70C-698ED6304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6901"/>
            <a:ext cx="9144000" cy="4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7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C7B7FF-DE27-4855-AB69-93773064C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6771"/>
            <a:ext cx="9144000" cy="452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5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0EBAA9-FC5D-412F-AB09-A06D8E65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8398"/>
            <a:ext cx="9144000" cy="53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B1210D-920C-4540-AAFA-A2EFC50B0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4250"/>
            <a:ext cx="9144000" cy="520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7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C741B7-3BB4-4EE6-8821-0A9360827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0736"/>
            <a:ext cx="9144000" cy="50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3EC4DC-8072-4C94-929A-D80B69992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5304"/>
            <a:ext cx="9144000" cy="52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3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86865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spc="-80" dirty="0"/>
              <a:t>Vision Tasks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50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76A880-B221-4A62-92EC-F87EE019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9238"/>
            <a:ext cx="9144000" cy="51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DB9683-7442-462E-B30D-500C9DFD1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9358"/>
            <a:ext cx="9144000" cy="45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20C4D7-0FA5-4C44-B4E9-FF6786698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3347"/>
            <a:ext cx="9144000" cy="467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A32EC6-EB8B-4877-BB86-70F9A10B5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9688"/>
            <a:ext cx="9144000" cy="47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77FC27-4E02-46DE-BB06-7307929E4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1356"/>
            <a:ext cx="9144000" cy="45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4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C53E74-F925-4608-B23A-597861F85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9473"/>
            <a:ext cx="9144000" cy="459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853B0B-E3BE-45D7-ADDD-5D662994A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0162"/>
            <a:ext cx="9144000" cy="46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86865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spc="-80" dirty="0"/>
              <a:t>Audio Tasks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245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spc="-80" dirty="0"/>
              <a:t>Speech Recognition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3890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D0E4B7-9895-428A-A3C7-7A1E0014A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8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D5709-B0FF-499C-8656-FE312BE0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6413"/>
            <a:ext cx="9144000" cy="45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5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965E97-D3EB-4E43-81B8-DDDE06F1A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7478"/>
            <a:ext cx="9144000" cy="500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8B3ED2-2F02-48FF-AC2A-2C85659A2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6257"/>
            <a:ext cx="9144000" cy="506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spc="-80" dirty="0"/>
              <a:t>Speech Generation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4018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86081D-7D09-4381-B33A-228BE57AF72E}"/>
              </a:ext>
            </a:extLst>
          </p:cNvPr>
          <p:cNvSpPr/>
          <p:nvPr/>
        </p:nvSpPr>
        <p:spPr>
          <a:xfrm>
            <a:off x="1835696" y="5373216"/>
            <a:ext cx="6246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https://deepmind.com/blog/wavenet-generative-model-raw-audio/</a:t>
            </a: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93130-C69A-4E2F-8287-5BC9DDC45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10275"/>
            <a:ext cx="9144000" cy="40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46F20D-D7AB-44D6-B52F-49BBDBC2D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916"/>
            <a:ext cx="9144000" cy="65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9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86081D-7D09-4381-B33A-228BE57AF72E}"/>
              </a:ext>
            </a:extLst>
          </p:cNvPr>
          <p:cNvSpPr/>
          <p:nvPr/>
        </p:nvSpPr>
        <p:spPr>
          <a:xfrm>
            <a:off x="1835696" y="5373216"/>
            <a:ext cx="6246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https://google.github.io/tacotron/publications/tacotron/index.html</a:t>
            </a:r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https://carpedm20.github.io/tacotron/</a:t>
            </a:r>
            <a:endParaRPr lang="en-US" altLang="ko-KR" sz="1400" dirty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95E57-D5F0-4085-BEA3-9F6C1BAB7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87" y="401166"/>
            <a:ext cx="85058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4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B1BD7-59BF-4192-8532-51DDADE2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87" y="1198002"/>
            <a:ext cx="82772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spc="-80" dirty="0"/>
              <a:t>Deep reinforcement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learning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508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EE6303-E143-4D58-9928-E076ECF6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2395"/>
            <a:ext cx="9144000" cy="44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0695DE-503E-47DC-80D6-D27854601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2845"/>
            <a:ext cx="9144000" cy="455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86865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spc="-80" dirty="0"/>
              <a:t>semantic segmentation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695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AA69F7-6B32-4526-9513-4B46128A5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7152"/>
            <a:ext cx="9144000" cy="46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F28525-F772-4526-A5C7-D862FAC8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5038"/>
            <a:ext cx="9144000" cy="452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466631-4924-4C63-9292-9157D0E27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5838"/>
            <a:ext cx="9144000" cy="44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5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03154-C9DD-43E3-AF1E-23438B631796}"/>
              </a:ext>
            </a:extLst>
          </p:cNvPr>
          <p:cNvSpPr/>
          <p:nvPr/>
        </p:nvSpPr>
        <p:spPr>
          <a:xfrm>
            <a:off x="2699792" y="4869160"/>
            <a:ext cx="41198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https://dnddnjs.gitbooks.io/rl/content/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B05A3-019B-4E1D-A457-427C2E75A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656" y="620688"/>
            <a:ext cx="5700117" cy="41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8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64A0A1-6F45-49AF-9672-7FBBFC94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50" y="0"/>
            <a:ext cx="6673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0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dnddnjs.gitbooks.io/rl/content/90-6.png">
            <a:extLst>
              <a:ext uri="{FF2B5EF4-FFF2-40B4-BE49-F238E27FC236}">
                <a16:creationId xmlns:a16="http://schemas.microsoft.com/office/drawing/2014/main" id="{73F3AD3E-6032-4BC1-938F-C4DC1DA7F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8720"/>
            <a:ext cx="5568654" cy="401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1C9D87-7784-4098-801C-5571ADD277D3}"/>
              </a:ext>
            </a:extLst>
          </p:cNvPr>
          <p:cNvSpPr/>
          <p:nvPr/>
        </p:nvSpPr>
        <p:spPr>
          <a:xfrm>
            <a:off x="3192039" y="5069913"/>
            <a:ext cx="3288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https://youtu.be/iqXKQf2BOSE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6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3_shape3">
            <a:extLst>
              <a:ext uri="{FF2B5EF4-FFF2-40B4-BE49-F238E27FC236}">
                <a16:creationId xmlns:a16="http://schemas.microsoft.com/office/drawing/2014/main" id="{D1536C43-94B7-4711-B238-139BF4FA2CF0}"/>
              </a:ext>
            </a:extLst>
          </p:cNvPr>
          <p:cNvSpPr/>
          <p:nvPr/>
        </p:nvSpPr>
        <p:spPr>
          <a:xfrm>
            <a:off x="1852014" y="116632"/>
            <a:ext cx="5439972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spc="-80" dirty="0"/>
              <a:t>Markov Decision Process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s://dnddnjs.gitbooks.io/rl/content/7f4087a2a20bcdfddba189e47e9141fc.png">
            <a:extLst>
              <a:ext uri="{FF2B5EF4-FFF2-40B4-BE49-F238E27FC236}">
                <a16:creationId xmlns:a16="http://schemas.microsoft.com/office/drawing/2014/main" id="{813D2A4C-235F-4C74-885F-9FA464BE8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915" y="985813"/>
            <a:ext cx="4376170" cy="193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5C9D4E-45D5-4DB2-88FF-1B84434A1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672" y="3212976"/>
            <a:ext cx="6048672" cy="32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625688-FFDA-4EA1-BFF0-CBF73DF57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844824"/>
            <a:ext cx="6048672" cy="3251730"/>
          </a:xfrm>
          <a:prstGeom prst="rect">
            <a:avLst/>
          </a:prstGeom>
        </p:spPr>
      </p:pic>
      <p:sp>
        <p:nvSpPr>
          <p:cNvPr id="5" name="slide3_shape3">
            <a:extLst>
              <a:ext uri="{FF2B5EF4-FFF2-40B4-BE49-F238E27FC236}">
                <a16:creationId xmlns:a16="http://schemas.microsoft.com/office/drawing/2014/main" id="{2077EAF3-19B1-46E1-99C3-99C8A42690F6}"/>
              </a:ext>
            </a:extLst>
          </p:cNvPr>
          <p:cNvSpPr/>
          <p:nvPr/>
        </p:nvSpPr>
        <p:spPr>
          <a:xfrm>
            <a:off x="4139952" y="2924944"/>
            <a:ext cx="4824536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80" dirty="0">
                <a:solidFill>
                  <a:srgbClr val="FF0000"/>
                </a:solidFill>
              </a:rPr>
              <a:t>State: </a:t>
            </a:r>
            <a:r>
              <a:rPr lang="ko-KR" altLang="en-US" sz="2000" spc="-80" dirty="0">
                <a:solidFill>
                  <a:srgbClr val="FF0000"/>
                </a:solidFill>
              </a:rPr>
              <a:t>격자에서 각각 셀들 </a:t>
            </a:r>
            <a:r>
              <a:rPr lang="en-US" altLang="ko-KR" sz="2000" spc="-80" dirty="0">
                <a:solidFill>
                  <a:srgbClr val="FF0000"/>
                </a:solidFill>
              </a:rPr>
              <a:t>(n x n)</a:t>
            </a:r>
            <a:r>
              <a:rPr lang="ko-KR" altLang="en-US" sz="2000" spc="-80" dirty="0">
                <a:solidFill>
                  <a:srgbClr val="FF0000"/>
                </a:solidFill>
              </a:rPr>
              <a:t> </a:t>
            </a:r>
            <a:r>
              <a:rPr lang="en-US" sz="2000" spc="-80" dirty="0">
                <a:solidFill>
                  <a:srgbClr val="FF0000"/>
                </a:solidFill>
              </a:rPr>
              <a:t> </a:t>
            </a:r>
            <a:endParaRPr sz="2000" kern="1200" spc="-80" dirty="0">
              <a:solidFill>
                <a:srgbClr val="FF0000"/>
              </a:solidFill>
            </a:endParaRPr>
          </a:p>
        </p:txBody>
      </p:sp>
      <p:sp>
        <p:nvSpPr>
          <p:cNvPr id="6" name="slide3_shape3">
            <a:extLst>
              <a:ext uri="{FF2B5EF4-FFF2-40B4-BE49-F238E27FC236}">
                <a16:creationId xmlns:a16="http://schemas.microsoft.com/office/drawing/2014/main" id="{727290E2-6416-4240-B6B7-336BC57DFB73}"/>
              </a:ext>
            </a:extLst>
          </p:cNvPr>
          <p:cNvSpPr/>
          <p:nvPr/>
        </p:nvSpPr>
        <p:spPr>
          <a:xfrm>
            <a:off x="4139952" y="3279299"/>
            <a:ext cx="4824536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2000" spc="-80" dirty="0">
                <a:solidFill>
                  <a:srgbClr val="FF0000"/>
                </a:solidFill>
              </a:rPr>
              <a:t>Action: </a:t>
            </a:r>
            <a:r>
              <a:rPr lang="ko-KR" altLang="en-US" sz="2000" spc="-80" dirty="0">
                <a:solidFill>
                  <a:srgbClr val="FF0000"/>
                </a:solidFill>
              </a:rPr>
              <a:t>움직이는 방법들</a:t>
            </a:r>
            <a:r>
              <a:rPr lang="en-US" altLang="ko-KR" sz="2000" spc="-80" dirty="0">
                <a:solidFill>
                  <a:srgbClr val="FF0000"/>
                </a:solidFill>
              </a:rPr>
              <a:t>(</a:t>
            </a:r>
            <a:r>
              <a:rPr lang="ko-KR" altLang="en-US" sz="2000" spc="-80" dirty="0">
                <a:solidFill>
                  <a:srgbClr val="FF0000"/>
                </a:solidFill>
              </a:rPr>
              <a:t>위로</a:t>
            </a:r>
            <a:r>
              <a:rPr lang="en-US" altLang="ko-KR" sz="2000" spc="-80" dirty="0">
                <a:solidFill>
                  <a:srgbClr val="FF0000"/>
                </a:solidFill>
              </a:rPr>
              <a:t>, </a:t>
            </a:r>
            <a:r>
              <a:rPr lang="ko-KR" altLang="en-US" sz="2000" spc="-80" dirty="0">
                <a:solidFill>
                  <a:srgbClr val="FF0000"/>
                </a:solidFill>
              </a:rPr>
              <a:t>아래로</a:t>
            </a:r>
            <a:r>
              <a:rPr lang="en-US" altLang="ko-KR" sz="2000" spc="-80" dirty="0">
                <a:solidFill>
                  <a:srgbClr val="FF0000"/>
                </a:solidFill>
              </a:rPr>
              <a:t>, </a:t>
            </a:r>
            <a:r>
              <a:rPr lang="ko-KR" altLang="en-US" sz="2000" spc="-80" dirty="0">
                <a:solidFill>
                  <a:srgbClr val="FF0000"/>
                </a:solidFill>
              </a:rPr>
              <a:t>뒤</a:t>
            </a:r>
            <a:r>
              <a:rPr lang="en-US" altLang="ko-KR" sz="2000" spc="-80" dirty="0">
                <a:solidFill>
                  <a:srgbClr val="FF0000"/>
                </a:solidFill>
              </a:rPr>
              <a:t>, </a:t>
            </a:r>
            <a:r>
              <a:rPr lang="ko-KR" altLang="en-US" sz="2000" spc="-80" dirty="0">
                <a:solidFill>
                  <a:srgbClr val="FF0000"/>
                </a:solidFill>
              </a:rPr>
              <a:t>앞</a:t>
            </a:r>
            <a:r>
              <a:rPr lang="en-US" altLang="ko-KR" sz="2000" spc="-80" dirty="0">
                <a:solidFill>
                  <a:srgbClr val="FF0000"/>
                </a:solidFill>
              </a:rPr>
              <a:t>)</a:t>
            </a:r>
            <a:endParaRPr sz="2000" kern="1200" spc="-80" dirty="0">
              <a:solidFill>
                <a:srgbClr val="FF0000"/>
              </a:solidFill>
            </a:endParaRPr>
          </a:p>
        </p:txBody>
      </p:sp>
      <p:sp>
        <p:nvSpPr>
          <p:cNvPr id="9" name="slide3_shape3">
            <a:extLst>
              <a:ext uri="{FF2B5EF4-FFF2-40B4-BE49-F238E27FC236}">
                <a16:creationId xmlns:a16="http://schemas.microsoft.com/office/drawing/2014/main" id="{50DFB423-698C-4ED3-BACB-469107DA942E}"/>
              </a:ext>
            </a:extLst>
          </p:cNvPr>
          <p:cNvSpPr/>
          <p:nvPr/>
        </p:nvSpPr>
        <p:spPr>
          <a:xfrm>
            <a:off x="4139952" y="3683870"/>
            <a:ext cx="5472608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spc="-80" dirty="0">
                <a:solidFill>
                  <a:srgbClr val="FF0000"/>
                </a:solidFill>
              </a:rPr>
              <a:t>어떤 위치에서 어떤 행동을 했을때 다음 위치 확률</a:t>
            </a:r>
            <a:endParaRPr sz="1800" kern="1200" spc="-80" dirty="0">
              <a:solidFill>
                <a:srgbClr val="FF0000"/>
              </a:solidFill>
            </a:endParaRPr>
          </a:p>
        </p:txBody>
      </p:sp>
      <p:sp>
        <p:nvSpPr>
          <p:cNvPr id="10" name="slide3_shape3">
            <a:extLst>
              <a:ext uri="{FF2B5EF4-FFF2-40B4-BE49-F238E27FC236}">
                <a16:creationId xmlns:a16="http://schemas.microsoft.com/office/drawing/2014/main" id="{41229956-087D-4A1E-B152-1EF18622C1CC}"/>
              </a:ext>
            </a:extLst>
          </p:cNvPr>
          <p:cNvSpPr/>
          <p:nvPr/>
        </p:nvSpPr>
        <p:spPr>
          <a:xfrm>
            <a:off x="4119243" y="4340469"/>
            <a:ext cx="5472608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spc="-80" dirty="0">
                <a:solidFill>
                  <a:srgbClr val="FF0000"/>
                </a:solidFill>
              </a:rPr>
              <a:t>어떤 위치에서 어떤 행동을 </a:t>
            </a:r>
            <a:r>
              <a:rPr lang="ko-KR" altLang="en-US" sz="1800" spc="-80">
                <a:solidFill>
                  <a:srgbClr val="FF0000"/>
                </a:solidFill>
              </a:rPr>
              <a:t>했을때 보상 평균</a:t>
            </a:r>
            <a:endParaRPr sz="1800" kern="1200" spc="-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6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dnddnjs.gitbooks.io/rl/content/%EC%A0%9C%EB%AA%A9%20%EC%97%86%EC%9D%8C.png">
            <a:extLst>
              <a:ext uri="{FF2B5EF4-FFF2-40B4-BE49-F238E27FC236}">
                <a16:creationId xmlns:a16="http://schemas.microsoft.com/office/drawing/2014/main" id="{40F69918-CA35-4993-89DB-5E0F84272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881063"/>
            <a:ext cx="6638925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788AFF-6961-4FC9-9AB4-EC0AA328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89" y="0"/>
            <a:ext cx="6950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92159B-142C-4348-B3B5-6F7E772C3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3338"/>
            <a:ext cx="9144000" cy="45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3_shape3">
            <a:extLst>
              <a:ext uri="{FF2B5EF4-FFF2-40B4-BE49-F238E27FC236}">
                <a16:creationId xmlns:a16="http://schemas.microsoft.com/office/drawing/2014/main" id="{79874AC6-DF86-4987-A7C5-5B77B01616BC}"/>
              </a:ext>
            </a:extLst>
          </p:cNvPr>
          <p:cNvSpPr/>
          <p:nvPr/>
        </p:nvSpPr>
        <p:spPr>
          <a:xfrm>
            <a:off x="1852014" y="116632"/>
            <a:ext cx="5439972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Deep Q learning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3_shape3">
            <a:extLst>
              <a:ext uri="{FF2B5EF4-FFF2-40B4-BE49-F238E27FC236}">
                <a16:creationId xmlns:a16="http://schemas.microsoft.com/office/drawing/2014/main" id="{6AF9A48D-C74C-485B-A585-1A7CCE64A662}"/>
              </a:ext>
            </a:extLst>
          </p:cNvPr>
          <p:cNvSpPr/>
          <p:nvPr/>
        </p:nvSpPr>
        <p:spPr>
          <a:xfrm>
            <a:off x="1870402" y="1340768"/>
            <a:ext cx="7094086" cy="338437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defTabSz="914400" latinLnBrk="1">
              <a:spcBef>
                <a:spcPct val="0"/>
              </a:spcBef>
              <a:buFontTx/>
              <a:buChar char="-"/>
            </a:pPr>
            <a:r>
              <a:rPr lang="ko-KR" altLang="en-US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앞서 본 </a:t>
            </a:r>
            <a:r>
              <a:rPr lang="en-US" altLang="ko-KR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 function</a:t>
            </a:r>
            <a:r>
              <a:rPr lang="ko-KR" altLang="en-US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을 배워서 행동하는 법을 결정</a:t>
            </a:r>
            <a:endParaRPr lang="en-US" altLang="ko-KR" sz="2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algn="l" defTabSz="914400" latinLnBrk="1">
              <a:spcBef>
                <a:spcPct val="0"/>
              </a:spcBef>
              <a:buFontTx/>
              <a:buChar char="-"/>
            </a:pPr>
            <a:r>
              <a:rPr lang="ko-KR" altLang="en-US" sz="2400" spc="-80" dirty="0"/>
              <a:t>즉</a:t>
            </a:r>
            <a:r>
              <a:rPr lang="en-US" altLang="ko-KR" sz="2400" spc="-80" dirty="0"/>
              <a:t>, </a:t>
            </a:r>
            <a:r>
              <a:rPr lang="ko-KR" altLang="en-US" sz="2400" spc="-80" dirty="0"/>
              <a:t>어떤 상황에 어떤행동을 하면 내가 얼마 이득보는지 얼마 손해보는지를 배워서 나중에 써먹음</a:t>
            </a:r>
            <a:endParaRPr lang="en-US" altLang="ko-KR" sz="2400" spc="-80" dirty="0"/>
          </a:p>
          <a:p>
            <a:pPr marL="342900" indent="-342900" algn="l" defTabSz="914400" latinLnBrk="1">
              <a:spcBef>
                <a:spcPct val="0"/>
              </a:spcBef>
              <a:buFontTx/>
              <a:buChar char="-"/>
            </a:pPr>
            <a:endParaRPr lang="en-US" altLang="ko-KR" sz="2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algn="l" defTabSz="914400" latinLnBrk="1">
              <a:spcBef>
                <a:spcPct val="0"/>
              </a:spcBef>
              <a:buFontTx/>
              <a:buChar char="-"/>
            </a:pPr>
            <a:r>
              <a:rPr lang="ko-KR" altLang="en-US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복잡한 상황에서 단순화한 </a:t>
            </a:r>
            <a:r>
              <a:rPr lang="en-US" altLang="ko-KR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</a:t>
            </a:r>
            <a:r>
              <a:rPr lang="ko-KR" altLang="en-US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값만 가지고 학습</a:t>
            </a:r>
            <a:endParaRPr lang="en-US" altLang="ko-KR" sz="2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l" defTabSz="914400" latinLnBrk="1">
              <a:spcBef>
                <a:spcPct val="0"/>
              </a:spcBef>
            </a:pPr>
            <a:r>
              <a:rPr lang="en-US" altLang="ko-KR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</a:t>
            </a:r>
            <a:r>
              <a:rPr lang="en-US" altLang="ko-KR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</a:t>
            </a:r>
            <a:r>
              <a:rPr lang="ko-KR" altLang="en-US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각종 게임 학습</a:t>
            </a:r>
            <a:endParaRPr lang="en-US" altLang="ko-KR" sz="2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lang="en-US" altLang="ko-KR" sz="2400" spc="-80" dirty="0"/>
          </a:p>
          <a:p>
            <a:pPr marL="0" algn="l" defTabSz="914400" latinLnBrk="1">
              <a:spcBef>
                <a:spcPct val="0"/>
              </a:spcBef>
              <a:buNone/>
            </a:pPr>
            <a:endParaRPr sz="2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33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dnddnjs.gitbooks.io/rl/content/dqn16.png">
            <a:extLst>
              <a:ext uri="{FF2B5EF4-FFF2-40B4-BE49-F238E27FC236}">
                <a16:creationId xmlns:a16="http://schemas.microsoft.com/office/drawing/2014/main" id="{98EE0EC6-B6C1-44DD-9D69-7CD6C771A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252538"/>
            <a:ext cx="661035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3_shape3">
            <a:extLst>
              <a:ext uri="{FF2B5EF4-FFF2-40B4-BE49-F238E27FC236}">
                <a16:creationId xmlns:a16="http://schemas.microsoft.com/office/drawing/2014/main" id="{79874AC6-DF86-4987-A7C5-5B77B01616BC}"/>
              </a:ext>
            </a:extLst>
          </p:cNvPr>
          <p:cNvSpPr/>
          <p:nvPr/>
        </p:nvSpPr>
        <p:spPr>
          <a:xfrm>
            <a:off x="1852014" y="116632"/>
            <a:ext cx="5439972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Deep Q learning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90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3_shape3">
            <a:extLst>
              <a:ext uri="{FF2B5EF4-FFF2-40B4-BE49-F238E27FC236}">
                <a16:creationId xmlns:a16="http://schemas.microsoft.com/office/drawing/2014/main" id="{B87BA8CE-BB73-44B3-A3D1-2EABD36338AB}"/>
              </a:ext>
            </a:extLst>
          </p:cNvPr>
          <p:cNvSpPr/>
          <p:nvPr/>
        </p:nvSpPr>
        <p:spPr>
          <a:xfrm>
            <a:off x="1852014" y="116632"/>
            <a:ext cx="5439972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Alpha Go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AA322-8810-48E4-A31D-16EBEA410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340768"/>
            <a:ext cx="6579342" cy="36322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5375F4-8CB5-4A89-B90E-72DEC5D2B6EB}"/>
              </a:ext>
            </a:extLst>
          </p:cNvPr>
          <p:cNvSpPr/>
          <p:nvPr/>
        </p:nvSpPr>
        <p:spPr>
          <a:xfrm>
            <a:off x="2185845" y="5355817"/>
            <a:ext cx="5094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https://www.slideshare.net/zenithon/alphago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04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3_shape3">
            <a:extLst>
              <a:ext uri="{FF2B5EF4-FFF2-40B4-BE49-F238E27FC236}">
                <a16:creationId xmlns:a16="http://schemas.microsoft.com/office/drawing/2014/main" id="{B87BA8CE-BB73-44B3-A3D1-2EABD36338AB}"/>
              </a:ext>
            </a:extLst>
          </p:cNvPr>
          <p:cNvSpPr/>
          <p:nvPr/>
        </p:nvSpPr>
        <p:spPr>
          <a:xfrm>
            <a:off x="1852014" y="116632"/>
            <a:ext cx="5439972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Alpha Go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30B17A-6D31-42CF-A38A-DA39C87F1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637" y="1781175"/>
            <a:ext cx="58007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3_shape3">
            <a:extLst>
              <a:ext uri="{FF2B5EF4-FFF2-40B4-BE49-F238E27FC236}">
                <a16:creationId xmlns:a16="http://schemas.microsoft.com/office/drawing/2014/main" id="{B87BA8CE-BB73-44B3-A3D1-2EABD36338AB}"/>
              </a:ext>
            </a:extLst>
          </p:cNvPr>
          <p:cNvSpPr/>
          <p:nvPr/>
        </p:nvSpPr>
        <p:spPr>
          <a:xfrm>
            <a:off x="1852014" y="116632"/>
            <a:ext cx="5439972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Alpha Go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B381E-179A-474B-9D51-B9A4728FA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12" y="1776412"/>
            <a:ext cx="58959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3_shape3">
            <a:extLst>
              <a:ext uri="{FF2B5EF4-FFF2-40B4-BE49-F238E27FC236}">
                <a16:creationId xmlns:a16="http://schemas.microsoft.com/office/drawing/2014/main" id="{B87BA8CE-BB73-44B3-A3D1-2EABD36338AB}"/>
              </a:ext>
            </a:extLst>
          </p:cNvPr>
          <p:cNvSpPr/>
          <p:nvPr/>
        </p:nvSpPr>
        <p:spPr>
          <a:xfrm>
            <a:off x="1852014" y="116632"/>
            <a:ext cx="5439972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Alpha Go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4F3A-C947-4255-AF22-57041437C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25" y="1857375"/>
            <a:ext cx="58483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5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3_shape3">
            <a:extLst>
              <a:ext uri="{FF2B5EF4-FFF2-40B4-BE49-F238E27FC236}">
                <a16:creationId xmlns:a16="http://schemas.microsoft.com/office/drawing/2014/main" id="{B87BA8CE-BB73-44B3-A3D1-2EABD36338AB}"/>
              </a:ext>
            </a:extLst>
          </p:cNvPr>
          <p:cNvSpPr/>
          <p:nvPr/>
        </p:nvSpPr>
        <p:spPr>
          <a:xfrm>
            <a:off x="1852014" y="116632"/>
            <a:ext cx="5439972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Alpha Go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90BA1-882D-4077-A1BD-599D0ACF6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87" y="1800225"/>
            <a:ext cx="59150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3_shape3">
            <a:extLst>
              <a:ext uri="{FF2B5EF4-FFF2-40B4-BE49-F238E27FC236}">
                <a16:creationId xmlns:a16="http://schemas.microsoft.com/office/drawing/2014/main" id="{79874AC6-DF86-4987-A7C5-5B77B01616BC}"/>
              </a:ext>
            </a:extLst>
          </p:cNvPr>
          <p:cNvSpPr/>
          <p:nvPr/>
        </p:nvSpPr>
        <p:spPr>
          <a:xfrm>
            <a:off x="1251089" y="502261"/>
            <a:ext cx="7112474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Deep Reinforcement learning </a:t>
            </a: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한계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3_shape3">
            <a:extLst>
              <a:ext uri="{FF2B5EF4-FFF2-40B4-BE49-F238E27FC236}">
                <a16:creationId xmlns:a16="http://schemas.microsoft.com/office/drawing/2014/main" id="{6AF9A48D-C74C-485B-A585-1A7CCE64A662}"/>
              </a:ext>
            </a:extLst>
          </p:cNvPr>
          <p:cNvSpPr/>
          <p:nvPr/>
        </p:nvSpPr>
        <p:spPr>
          <a:xfrm>
            <a:off x="1403648" y="1842555"/>
            <a:ext cx="7094086" cy="338437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 defTabSz="914400" latinLnBrk="1">
              <a:spcBef>
                <a:spcPct val="0"/>
              </a:spcBef>
              <a:buFontTx/>
              <a:buChar char="-"/>
            </a:pPr>
            <a:r>
              <a:rPr lang="en-US" altLang="ko-KR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Environment</a:t>
            </a:r>
            <a:r>
              <a:rPr lang="ko-KR" altLang="en-US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가 꼭 있어야 한다</a:t>
            </a:r>
            <a:r>
              <a:rPr lang="en-US" altLang="ko-KR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ko-KR" altLang="en-US" sz="24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일반 문제는 어려움</a:t>
            </a:r>
            <a:endParaRPr lang="en-US" altLang="ko-KR" sz="2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algn="l" defTabSz="914400" latinLnBrk="1">
              <a:spcBef>
                <a:spcPct val="0"/>
              </a:spcBef>
              <a:buFontTx/>
              <a:buChar char="-"/>
            </a:pPr>
            <a:endParaRPr lang="en-US" altLang="ko-KR" sz="2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algn="l" defTabSz="914400" latinLnBrk="1">
              <a:spcBef>
                <a:spcPct val="0"/>
              </a:spcBef>
              <a:buFontTx/>
              <a:buChar char="-"/>
            </a:pPr>
            <a:r>
              <a:rPr lang="ko-KR" altLang="en-US" sz="2400" spc="-80" dirty="0"/>
              <a:t>왜 그런 보상을 주는지 정확히 모르므로 굉장히 많은 예를 봐야한다</a:t>
            </a:r>
            <a:r>
              <a:rPr lang="en-US" altLang="ko-KR" sz="2400" spc="-80" dirty="0"/>
              <a:t>. </a:t>
            </a:r>
            <a:r>
              <a:rPr lang="en-US" altLang="ko-KR" sz="2400" spc="-80" dirty="0">
                <a:sym typeface="Wingdings" panose="05000000000000000000" pitchFamily="2" charset="2"/>
              </a:rPr>
              <a:t> </a:t>
            </a:r>
            <a:r>
              <a:rPr lang="ko-KR" altLang="en-US" sz="2400" spc="-80" dirty="0">
                <a:sym typeface="Wingdings" panose="05000000000000000000" pitchFamily="2" charset="2"/>
              </a:rPr>
              <a:t>학습이 너</a:t>
            </a:r>
            <a:r>
              <a:rPr lang="en-US" altLang="ko-KR" sz="2400" spc="-80" dirty="0">
                <a:sym typeface="Wingdings" panose="05000000000000000000" pitchFamily="2" charset="2"/>
              </a:rPr>
              <a:t>~~</a:t>
            </a:r>
            <a:r>
              <a:rPr lang="ko-KR" altLang="en-US" sz="2400" spc="-80" dirty="0">
                <a:sym typeface="Wingdings" panose="05000000000000000000" pitchFamily="2" charset="2"/>
              </a:rPr>
              <a:t>무 어려움</a:t>
            </a:r>
            <a:endParaRPr lang="en-US" altLang="ko-KR" sz="2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lang="en-US" altLang="ko-KR" sz="2400" spc="-80" dirty="0"/>
          </a:p>
          <a:p>
            <a:pPr marL="0" algn="l" defTabSz="914400" latinLnBrk="1">
              <a:spcBef>
                <a:spcPct val="0"/>
              </a:spcBef>
              <a:buNone/>
            </a:pPr>
            <a:endParaRPr sz="24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81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3_shape3">
            <a:extLst>
              <a:ext uri="{FF2B5EF4-FFF2-40B4-BE49-F238E27FC236}">
                <a16:creationId xmlns:a16="http://schemas.microsoft.com/office/drawing/2014/main" id="{27DDF533-CB41-4EF8-9B7D-6DA9CA6A9B35}"/>
              </a:ext>
            </a:extLst>
          </p:cNvPr>
          <p:cNvSpPr/>
          <p:nvPr/>
        </p:nvSpPr>
        <p:spPr>
          <a:xfrm>
            <a:off x="2267744" y="2420888"/>
            <a:ext cx="5439972" cy="84131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Q&amp;A</a:t>
            </a:r>
          </a:p>
          <a:p>
            <a:pPr marL="0" algn="l" defTabSz="914400" latinLnBrk="1">
              <a:spcBef>
                <a:spcPct val="0"/>
              </a:spcBef>
              <a:buNone/>
            </a:pPr>
            <a:endParaRPr lang="en-US" altLang="ko-KR" sz="3600" spc="-80" dirty="0"/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</a:t>
            </a:r>
            <a:r>
              <a:rPr lang="ko-KR" altLang="en-US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주간 고생하셨습니다</a:t>
            </a:r>
            <a:r>
              <a:rPr lang="en-US" altLang="ko-KR" sz="36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  <a:endParaRPr sz="36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576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16_shape1"/>
          <p:cNvCxnSpPr/>
          <p:nvPr/>
        </p:nvCxnSpPr>
        <p:spPr>
          <a:xfrm rot="10800000">
            <a:off x="431800" y="1418395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6_shape2"/>
          <p:cNvSpPr/>
          <p:nvPr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14400" latinLnBrk="1"/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 </a:t>
            </a:r>
            <a:r>
              <a:rPr lang="ko-KR" altLang="en-US" sz="800" u="sng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u="sng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6_shape3"/>
          <p:cNvSpPr/>
          <p:nvPr/>
        </p:nvSpPr>
        <p:spPr>
          <a:xfrm>
            <a:off x="2087724" y="1268760"/>
            <a:ext cx="6653935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감사합니다</a:t>
            </a:r>
            <a:endParaRPr sz="4200" b="1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9F73A6-AD5E-4D1A-ADC0-2B0442631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2" y="6165304"/>
            <a:ext cx="1259632" cy="500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499835-34B6-4601-ADC7-11DF638F6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8446"/>
            <a:ext cx="9144000" cy="4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9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EE7F87-A718-4E81-A687-FCC64EA2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8292"/>
            <a:ext cx="9144000" cy="46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8836EB-B3BF-4F3A-86DB-8CDD1EC0D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2178"/>
            <a:ext cx="9144000" cy="45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0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4695</TotalTime>
  <Words>255</Words>
  <Application>Microsoft Office PowerPoint</Application>
  <PresentationFormat>On-screen Show (4:3)</PresentationFormat>
  <Paragraphs>51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Avenir Book</vt:lpstr>
      <vt:lpstr>나눔고딕</vt:lpstr>
      <vt:lpstr>맑은 고딕</vt:lpstr>
      <vt:lpstr>Arial</vt:lpstr>
      <vt:lpstr>Wingdings</vt:lpstr>
      <vt:lpstr/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Soo Lee</cp:lastModifiedBy>
  <cp:revision>181</cp:revision>
  <dcterms:modified xsi:type="dcterms:W3CDTF">2017-12-11T16:16:33Z</dcterms:modified>
</cp:coreProperties>
</file>